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22" r:id="rId2"/>
    <p:sldId id="458" r:id="rId3"/>
    <p:sldId id="466" r:id="rId4"/>
    <p:sldId id="459" r:id="rId5"/>
    <p:sldId id="467" r:id="rId6"/>
    <p:sldId id="468" r:id="rId7"/>
    <p:sldId id="470" r:id="rId8"/>
    <p:sldId id="472" r:id="rId9"/>
    <p:sldId id="473" r:id="rId10"/>
    <p:sldId id="474" r:id="rId11"/>
    <p:sldId id="475" r:id="rId12"/>
    <p:sldId id="471" r:id="rId13"/>
    <p:sldId id="469" r:id="rId14"/>
  </p:sldIdLst>
  <p:sldSz cx="12192000" cy="6858000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Juul Therkelsen" initials="MJT" lastIdx="0" clrIdx="0">
    <p:extLst>
      <p:ext uri="{19B8F6BF-5375-455C-9EA6-DF929625EA0E}">
        <p15:presenceInfo xmlns:p15="http://schemas.microsoft.com/office/powerpoint/2012/main" userId="Michael Juul Therkelsen" providerId="None"/>
      </p:ext>
    </p:extLst>
  </p:cmAuthor>
  <p:cmAuthor id="2" name="Peter Kjær Lisbjerg" initials="PKL" lastIdx="1" clrIdx="1">
    <p:extLst>
      <p:ext uri="{19B8F6BF-5375-455C-9EA6-DF929625EA0E}">
        <p15:presenceInfo xmlns:p15="http://schemas.microsoft.com/office/powerpoint/2012/main" userId="Peter Kjær Lisbj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04"/>
    <a:srgbClr val="008643"/>
    <a:srgbClr val="009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44" autoAdjust="0"/>
    <p:restoredTop sz="94660"/>
  </p:normalViewPr>
  <p:slideViewPr>
    <p:cSldViewPr>
      <p:cViewPr varScale="1">
        <p:scale>
          <a:sx n="121" d="100"/>
          <a:sy n="121" d="100"/>
        </p:scale>
        <p:origin x="1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3BE2C-3D9E-46B7-8A81-2B9A6A118C2E}" type="datetimeFigureOut">
              <a:rPr lang="da-DK" smtClean="0"/>
              <a:t>31-03-2023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DBF7D-E513-4D3B-AE19-21C14AEFBCA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47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28776"/>
            <a:ext cx="10363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1"/>
            <a:ext cx="8534400" cy="14398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pic>
        <p:nvPicPr>
          <p:cNvPr id="2" name="Billede 1" descr="Logo" titl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279" y="738000"/>
            <a:ext cx="2300801" cy="7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3D4A-D465-4CA7-ABF4-4E723EB65A4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CCF-DFD9-4745-80CE-2E1D44F2AEA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D2D-1EBA-42F7-953E-4EFF84741AB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3E78-EB64-467E-ABBC-B043BEC731F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8" name="Billede 7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54C5-B318-4C1A-AEB7-0A368D6C747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4" name="Billede 3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4084-5453-4B9A-ACE7-5559176013A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3" name="Billede 2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9F2-E5FC-4795-BB49-D5F3BFA4133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B25C-5C6A-4BAE-9029-6877EB78857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4762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9866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6267" y="6237289"/>
            <a:ext cx="71966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32AF0018-982B-4079-A243-B3551604B36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2276872"/>
            <a:ext cx="7125816" cy="2520304"/>
          </a:xfrm>
        </p:spPr>
        <p:txBody>
          <a:bodyPr/>
          <a:lstStyle/>
          <a:p>
            <a:pPr algn="r"/>
            <a:r>
              <a:rPr lang="da-DK" altLang="da-DK" b="1" dirty="0" smtClean="0">
                <a:ea typeface="ＭＳ Ｐゴシック" panose="020B0600070205080204" pitchFamily="34" charset="-128"/>
              </a:rPr>
              <a:t>Skoleudviklingssamtale</a:t>
            </a:r>
            <a:br>
              <a:rPr lang="da-DK" altLang="da-DK" b="1" dirty="0" smtClean="0">
                <a:ea typeface="ＭＳ Ｐゴシック" panose="020B0600070205080204" pitchFamily="34" charset="-128"/>
              </a:rPr>
            </a:br>
            <a:r>
              <a:rPr lang="da-DK" altLang="da-DK" b="1" dirty="0" smtClean="0">
                <a:ea typeface="ＭＳ Ｐゴシック" panose="020B0600070205080204" pitchFamily="34" charset="-128"/>
              </a:rPr>
              <a:t>Ungdommens Uddannelsesvejledning </a:t>
            </a:r>
            <a:br>
              <a:rPr lang="da-DK" altLang="da-DK" b="1" dirty="0" smtClean="0">
                <a:ea typeface="ＭＳ Ｐゴシック" panose="020B0600070205080204" pitchFamily="34" charset="-128"/>
              </a:rPr>
            </a:br>
            <a:r>
              <a:rPr lang="da-DK" altLang="da-DK" b="1" dirty="0" smtClean="0">
                <a:ea typeface="ＭＳ Ｐゴシック" panose="020B0600070205080204" pitchFamily="34" charset="-128"/>
              </a:rPr>
              <a:t>09.02.2023</a:t>
            </a:r>
            <a:br>
              <a:rPr lang="da-DK" altLang="da-DK" b="1" dirty="0" smtClean="0">
                <a:ea typeface="ＭＳ Ｐゴシック" panose="020B0600070205080204" pitchFamily="34" charset="-128"/>
              </a:rPr>
            </a:b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208" y="2276872"/>
            <a:ext cx="3949175" cy="172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Ungevejledning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Fokus på hurtig kontakt til 15-17 årige</a:t>
            </a:r>
          </a:p>
          <a:p>
            <a:endParaRPr lang="da-DK" dirty="0"/>
          </a:p>
          <a:p>
            <a:r>
              <a:rPr lang="da-DK" dirty="0" smtClean="0"/>
              <a:t>Opsøgende vejledning til 18-24 årige</a:t>
            </a:r>
          </a:p>
          <a:p>
            <a:endParaRPr lang="da-DK" dirty="0"/>
          </a:p>
          <a:p>
            <a:r>
              <a:rPr lang="da-DK" dirty="0" smtClean="0"/>
              <a:t>Tværfagligt samarbejde i KUI</a:t>
            </a:r>
          </a:p>
          <a:p>
            <a:endParaRPr lang="da-DK" dirty="0"/>
          </a:p>
          <a:p>
            <a:r>
              <a:rPr lang="da-DK" dirty="0" smtClean="0"/>
              <a:t>Samarbejde med ungdomsuddannelserne ift. frafaldstruede elever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64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Ungevejledning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751809"/>
          </a:xfrm>
        </p:spPr>
        <p:txBody>
          <a:bodyPr/>
          <a:lstStyle/>
          <a:p>
            <a:r>
              <a:rPr lang="da-DK" dirty="0" smtClean="0"/>
              <a:t>VP og VP+</a:t>
            </a:r>
          </a:p>
          <a:p>
            <a:endParaRPr lang="da-DK" dirty="0" smtClean="0"/>
          </a:p>
          <a:p>
            <a:r>
              <a:rPr lang="da-DK" dirty="0" smtClean="0"/>
              <a:t>UU-mentor</a:t>
            </a:r>
          </a:p>
          <a:p>
            <a:endParaRPr lang="da-DK" dirty="0"/>
          </a:p>
          <a:p>
            <a:r>
              <a:rPr lang="da-DK" dirty="0" smtClean="0"/>
              <a:t>Vejledningscafe for 15.-17. årige</a:t>
            </a:r>
          </a:p>
          <a:p>
            <a:endParaRPr lang="da-DK" dirty="0" smtClean="0"/>
          </a:p>
          <a:p>
            <a:r>
              <a:rPr lang="da-DK" dirty="0" smtClean="0"/>
              <a:t>Opsøgende vejledning 18-24 årige, der ikke er i gang</a:t>
            </a:r>
          </a:p>
          <a:p>
            <a:endParaRPr lang="da-DK" dirty="0"/>
          </a:p>
          <a:p>
            <a:r>
              <a:rPr lang="da-DK" dirty="0" smtClean="0"/>
              <a:t>FGU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70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Fokus fremadrettet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Ændring af nationale målsætninger?</a:t>
            </a:r>
          </a:p>
          <a:p>
            <a:endParaRPr lang="da-DK" sz="2400" dirty="0" smtClean="0"/>
          </a:p>
          <a:p>
            <a:r>
              <a:rPr lang="da-DK" sz="2400" dirty="0" smtClean="0"/>
              <a:t>NEET gruppen, hvordan arbejder vi med dem i KUI? (470)</a:t>
            </a:r>
          </a:p>
          <a:p>
            <a:endParaRPr lang="da-DK" sz="2400" dirty="0"/>
          </a:p>
          <a:p>
            <a:r>
              <a:rPr lang="da-DK" sz="2400" dirty="0" smtClean="0"/>
              <a:t>Styrkelsen af almenområdet</a:t>
            </a:r>
          </a:p>
          <a:p>
            <a:pPr lvl="1"/>
            <a:r>
              <a:rPr lang="da-DK" sz="1400" dirty="0" smtClean="0"/>
              <a:t>Skal vi genbesøge vores aftaler med skolerne ift. elever, der er inkluderet?</a:t>
            </a:r>
          </a:p>
          <a:p>
            <a:pPr lvl="1"/>
            <a:endParaRPr lang="da-DK" sz="1400" dirty="0"/>
          </a:p>
          <a:p>
            <a:pPr lvl="1"/>
            <a:r>
              <a:rPr lang="da-DK" sz="1400" dirty="0" smtClean="0"/>
              <a:t>Bekymring ift. elever der har været inkluderet på særlige vilkår, ift. hvordan vi kan arbejde med dem i ungeindsatsen. 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02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smtClean="0"/>
              <a:t>Fremadrettede aftaler mellem UU  og forvaltningen</a:t>
            </a:r>
            <a:br>
              <a:rPr lang="da-DK" b="1" dirty="0" smtClean="0"/>
            </a:b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>
              <a:solidFill>
                <a:srgbClr val="FF0000"/>
              </a:solidFill>
            </a:endParaRPr>
          </a:p>
          <a:p>
            <a:r>
              <a:rPr lang="da-DK" sz="2000" dirty="0" smtClean="0"/>
              <a:t>UU forsætter med at udvikle vejledningen i grundskolen så den understøtter skolernes arbejde med Styrkelsen af almenområdet.</a:t>
            </a:r>
          </a:p>
          <a:p>
            <a:pPr marL="0" indent="0">
              <a:buNone/>
            </a:pPr>
            <a:endParaRPr lang="da-DK" sz="2000" dirty="0" smtClean="0"/>
          </a:p>
          <a:p>
            <a:r>
              <a:rPr lang="da-DK" sz="2000" dirty="0" smtClean="0"/>
              <a:t>UU skal fortsat have fokus på de nationale målsætninger ift. at sikre at de unge gennemfører en ungdomsuddannelse og at de unge kender erhvervsuddannelsesmulighederne.</a:t>
            </a:r>
          </a:p>
          <a:p>
            <a:endParaRPr lang="da-DK" sz="2000" dirty="0" smtClean="0"/>
          </a:p>
          <a:p>
            <a:r>
              <a:rPr lang="da-DK" sz="2000" dirty="0" smtClean="0"/>
              <a:t>UU fortæller sit arbejde i Ungeindsatsten ift. at understøtte den </a:t>
            </a:r>
            <a:r>
              <a:rPr lang="da-DK" sz="2000" dirty="0" err="1" smtClean="0"/>
              <a:t>tværfalige</a:t>
            </a:r>
            <a:r>
              <a:rPr lang="da-DK" sz="2000" dirty="0" smtClean="0"/>
              <a:t> og koordinerede indsat for unge, der ikke er i uddannelse. Herunder opsøgende vejledning til unge der ikke er i gang. </a:t>
            </a:r>
          </a:p>
          <a:p>
            <a:r>
              <a:rPr lang="da-DK" sz="2000" dirty="0" smtClean="0"/>
              <a:t>UU vil derudover undersøge uforløst potentiale mellem UU, Jobcenter og Ungdomsskole ift. etablering af fritidsjob for unge.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344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6941" y="620688"/>
            <a:ext cx="11178117" cy="864518"/>
          </a:xfrm>
        </p:spPr>
        <p:txBody>
          <a:bodyPr/>
          <a:lstStyle/>
          <a:p>
            <a:pPr algn="l"/>
            <a:r>
              <a:rPr lang="da-DK" altLang="da-DK" b="1" dirty="0">
                <a:ea typeface="ＭＳ Ｐゴシック" panose="020B0600070205080204" pitchFamily="34" charset="-128"/>
              </a:rPr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399881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da-DK" altLang="da-DK" sz="1800" dirty="0" smtClean="0">
              <a:ea typeface="ＭＳ Ｐゴシック" panose="020B0600070205080204" pitchFamily="34" charset="-128"/>
            </a:endParaRPr>
          </a:p>
          <a:p>
            <a:pPr>
              <a:buFont typeface="+mj-lt"/>
              <a:buAutoNum type="arabicPeriod"/>
            </a:pPr>
            <a:endParaRPr lang="da-DK" altLang="da-DK" sz="1800" dirty="0">
              <a:ea typeface="ＭＳ Ｐゴシック" panose="020B0600070205080204" pitchFamily="34" charset="-128"/>
            </a:endParaRPr>
          </a:p>
          <a:p>
            <a:pPr>
              <a:buFont typeface="+mj-lt"/>
              <a:buAutoNum type="arabicPeriod"/>
            </a:pPr>
            <a:endParaRPr lang="da-DK" altLang="da-DK" sz="1800" dirty="0" smtClean="0">
              <a:ea typeface="ＭＳ Ｐゴシック" panose="020B0600070205080204" pitchFamily="34" charset="-128"/>
            </a:endParaRPr>
          </a:p>
          <a:p>
            <a:pPr>
              <a:buFont typeface="+mj-lt"/>
              <a:buAutoNum type="arabicPeriod"/>
            </a:pPr>
            <a:endParaRPr lang="da-DK" altLang="da-DK" sz="1800" dirty="0">
              <a:ea typeface="ＭＳ Ｐゴシック" panose="020B0600070205080204" pitchFamily="34" charset="-128"/>
            </a:endParaRPr>
          </a:p>
          <a:p>
            <a:pPr>
              <a:buFont typeface="+mj-lt"/>
              <a:buAutoNum type="arabicPeriod"/>
            </a:pPr>
            <a:endParaRPr lang="da-DK" altLang="da-DK" sz="1800" dirty="0" smtClean="0">
              <a:ea typeface="ＭＳ Ｐゴシック" panose="020B0600070205080204" pitchFamily="34" charset="-128"/>
            </a:endParaRP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Ungdommens Uddannelsesvejledning</a:t>
            </a: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De seks strategiske </a:t>
            </a:r>
            <a:r>
              <a:rPr lang="da-DK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mål</a:t>
            </a: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Fremadrettede </a:t>
            </a:r>
            <a:r>
              <a:rPr lang="da-DK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aftaler</a:t>
            </a: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altLang="da-DK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5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1178117" cy="1143000"/>
          </a:xfrm>
        </p:spPr>
        <p:txBody>
          <a:bodyPr/>
          <a:lstStyle/>
          <a:p>
            <a:pPr algn="l"/>
            <a:r>
              <a:rPr lang="da-DK" b="1" dirty="0" smtClean="0"/>
              <a:t>Ungdommens uddannelsesvejledning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Fokus på og udvikling af kerneopgaven:</a:t>
            </a:r>
          </a:p>
          <a:p>
            <a:pPr lvl="1"/>
            <a:r>
              <a:rPr lang="da-DK" dirty="0" smtClean="0"/>
              <a:t>Vejledning om uddannelse og erhverv for unge og forældre fra 8. klasse til det 25. år.</a:t>
            </a:r>
          </a:p>
          <a:p>
            <a:pPr lvl="1"/>
            <a:r>
              <a:rPr lang="da-DK" dirty="0" smtClean="0"/>
              <a:t>Sparring for skoler </a:t>
            </a:r>
          </a:p>
          <a:p>
            <a:pPr lvl="1"/>
            <a:r>
              <a:rPr lang="da-DK" dirty="0" smtClean="0"/>
              <a:t>Samarbejde med ungdomsuddannelserne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r>
              <a:rPr lang="da-DK" dirty="0" smtClean="0"/>
              <a:t>Ungeindsatsen</a:t>
            </a:r>
          </a:p>
          <a:p>
            <a:endParaRPr lang="da-DK" dirty="0"/>
          </a:p>
          <a:p>
            <a:r>
              <a:rPr lang="da-DK" dirty="0" smtClean="0"/>
              <a:t>Indtægtsdækket virksomhed</a:t>
            </a:r>
          </a:p>
          <a:p>
            <a:pPr lvl="1"/>
            <a:endParaRPr lang="da-DK" dirty="0" smtClean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  <a:p>
            <a:endParaRPr lang="da-DK" dirty="0" smtClean="0">
              <a:solidFill>
                <a:srgbClr val="0008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73832"/>
            <a:ext cx="11178117" cy="1143000"/>
          </a:xfrm>
        </p:spPr>
        <p:txBody>
          <a:bodyPr/>
          <a:lstStyle/>
          <a:p>
            <a:pPr algn="l"/>
            <a:r>
              <a:rPr lang="da-DK" b="1" dirty="0" smtClean="0"/>
              <a:t>De seks strategiske mål</a:t>
            </a:r>
            <a:br>
              <a:rPr lang="da-DK" b="1" dirty="0" smtClean="0"/>
            </a:br>
            <a:r>
              <a:rPr lang="da-DK" sz="1600" b="1" dirty="0"/>
              <a:t>Folkeskolen i Aabenraa kommune – sammen om et trygt og fagligt fundament for Det gode liv</a:t>
            </a:r>
            <a:r>
              <a:rPr lang="da-DK" dirty="0"/>
              <a:t/>
            </a:r>
            <a:br>
              <a:rPr lang="da-DK" dirty="0"/>
            </a:b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31904" y="1999908"/>
            <a:ext cx="5486400" cy="4463777"/>
          </a:xfrm>
        </p:spPr>
        <p:txBody>
          <a:bodyPr/>
          <a:lstStyle/>
          <a:p>
            <a:pPr>
              <a:buAutoNum type="arabicParenR"/>
            </a:pPr>
            <a:r>
              <a:rPr lang="da-DK" sz="1400" dirty="0"/>
              <a:t>Med fokus på den enkelte elevs progression skal alle elever blive så dygtige, de kan, til dansk og matematik, så de bliver klar til videre uddannelse og Det Gode Liv.</a:t>
            </a:r>
          </a:p>
          <a:p>
            <a:pPr>
              <a:buAutoNum type="arabicParenR"/>
            </a:pPr>
            <a:r>
              <a:rPr lang="da-DK" sz="1400" dirty="0"/>
              <a:t>Eleverne i Aabenraa Kommune er en del af grænselandet, og derfor skal deres kendskab til tysk sprog og kultur fremmes år for år.</a:t>
            </a:r>
          </a:p>
          <a:p>
            <a:pPr>
              <a:buAutoNum type="arabicParenR"/>
            </a:pPr>
            <a:r>
              <a:rPr lang="da-DK" sz="1400" dirty="0"/>
              <a:t>Flere elever er en del af stærke læringsfællesskaber i almenområdet i 2025 end i 2020. </a:t>
            </a:r>
          </a:p>
          <a:p>
            <a:pPr>
              <a:buAutoNum type="arabicParenR"/>
            </a:pPr>
            <a:r>
              <a:rPr lang="da-DK" sz="1400" dirty="0"/>
              <a:t>Alle elever skal trives og have en sund skoledag. Trivsel er centralt i folkeskolen. </a:t>
            </a:r>
          </a:p>
          <a:p>
            <a:pPr>
              <a:buAutoNum type="arabicParenR"/>
            </a:pPr>
            <a:r>
              <a:rPr lang="da-DK" sz="1400" dirty="0"/>
              <a:t> IT og digitalisering er et vilkår i den moderne verden. Derfor skal eleverne i skolen tilegne sig fremtidens kompetencer. </a:t>
            </a:r>
          </a:p>
          <a:p>
            <a:pPr>
              <a:buAutoNum type="arabicParenR"/>
            </a:pPr>
            <a:r>
              <a:rPr lang="da-DK" sz="1400" dirty="0"/>
              <a:t>Alle elever arbejder i løbet af et skoleår aktivt med bæredygtig udvikling gennem FN´s verdensmål. 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46174" t="22621" r="25090" b="8767"/>
          <a:stretch/>
        </p:blipFill>
        <p:spPr>
          <a:xfrm>
            <a:off x="767408" y="1988840"/>
            <a:ext cx="3002835" cy="403098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5231904" y="2996952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+mj-lt"/>
              </a:rPr>
              <a:t>2) Andel elever i uddannelse 1 år og 2 mdr. efter 9. klasse skal være stigende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3) 30% af en ungdomsårgang skal i 2025 vælge en </a:t>
            </a:r>
            <a:r>
              <a:rPr lang="da-DK" sz="1400" dirty="0" err="1" smtClean="0">
                <a:latin typeface="+mj-lt"/>
              </a:rPr>
              <a:t>erhvervsuddanelse</a:t>
            </a:r>
            <a:r>
              <a:rPr lang="da-DK" sz="1400" dirty="0" smtClean="0">
                <a:latin typeface="+mj-lt"/>
              </a:rPr>
              <a:t> direkte efter grundskolen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4) 90% af 25-årige har gennemført en </a:t>
            </a:r>
            <a:r>
              <a:rPr lang="da-DK" sz="1400" dirty="0" err="1" smtClean="0">
                <a:latin typeface="+mj-lt"/>
              </a:rPr>
              <a:t>ungdomsuddanelse</a:t>
            </a:r>
            <a:r>
              <a:rPr lang="da-DK" sz="1400" dirty="0" smtClean="0">
                <a:latin typeface="+mj-lt"/>
              </a:rPr>
              <a:t> i 2030</a:t>
            </a:r>
            <a:endParaRPr lang="da-DK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69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1178117" cy="1143000"/>
          </a:xfrm>
        </p:spPr>
        <p:txBody>
          <a:bodyPr/>
          <a:lstStyle/>
          <a:p>
            <a:r>
              <a:rPr lang="da-DK" b="1" dirty="0"/>
              <a:t>2020+2021</a:t>
            </a:r>
            <a:r>
              <a:rPr lang="da-DK" dirty="0"/>
              <a:t/>
            </a:r>
            <a:br>
              <a:rPr lang="da-DK" dirty="0"/>
            </a:b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dirty="0" err="1" smtClean="0"/>
              <a:t>Corona</a:t>
            </a:r>
            <a:r>
              <a:rPr lang="da-DK" dirty="0" smtClean="0"/>
              <a:t> år.</a:t>
            </a:r>
          </a:p>
          <a:p>
            <a:pPr lvl="2"/>
            <a:r>
              <a:rPr lang="da-DK" dirty="0" smtClean="0"/>
              <a:t>Krævede stor tilpasning</a:t>
            </a:r>
          </a:p>
          <a:p>
            <a:pPr lvl="2"/>
            <a:endParaRPr lang="da-DK" dirty="0" smtClean="0"/>
          </a:p>
          <a:p>
            <a:pPr lvl="2"/>
            <a:r>
              <a:rPr lang="da-DK" dirty="0" smtClean="0"/>
              <a:t>Svært at have føling med eleverne hjemmefra.</a:t>
            </a:r>
          </a:p>
          <a:p>
            <a:pPr lvl="2"/>
            <a:endParaRPr lang="da-DK" dirty="0" smtClean="0"/>
          </a:p>
          <a:p>
            <a:pPr lvl="2"/>
            <a:r>
              <a:rPr lang="da-DK" dirty="0" smtClean="0"/>
              <a:t>Udskiftning i ledelse og medarbejdere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9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1178117" cy="1143000"/>
          </a:xfrm>
        </p:spPr>
        <p:txBody>
          <a:bodyPr/>
          <a:lstStyle/>
          <a:p>
            <a:r>
              <a:rPr lang="da-DK" b="1" dirty="0" smtClean="0"/>
              <a:t>2022/2023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 smtClean="0"/>
              <a:t>Et år, hvor vi har genbesøgt vores praksis, og afprøver nye tiltag.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dirty="0" smtClean="0"/>
              <a:t>Grundskolen</a:t>
            </a:r>
          </a:p>
          <a:p>
            <a:r>
              <a:rPr lang="da-DK" sz="2400" dirty="0" smtClean="0"/>
              <a:t>Ungevejledningen (15-17)</a:t>
            </a:r>
          </a:p>
          <a:p>
            <a:r>
              <a:rPr lang="da-DK" sz="2400" dirty="0" smtClean="0"/>
              <a:t>Ungevejledning (18-24)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384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Grundskolen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Kollektiv vejledning</a:t>
            </a:r>
          </a:p>
          <a:p>
            <a:r>
              <a:rPr lang="da-DK" dirty="0"/>
              <a:t>Uddannelse og job</a:t>
            </a:r>
          </a:p>
          <a:p>
            <a:r>
              <a:rPr lang="da-DK" dirty="0"/>
              <a:t>Introduktionskurser</a:t>
            </a:r>
          </a:p>
          <a:p>
            <a:r>
              <a:rPr lang="da-DK" dirty="0"/>
              <a:t>Brobygning</a:t>
            </a:r>
          </a:p>
          <a:p>
            <a:r>
              <a:rPr lang="da-DK" dirty="0" smtClean="0"/>
              <a:t>Erhvervspraktik</a:t>
            </a:r>
          </a:p>
          <a:p>
            <a:r>
              <a:rPr lang="da-DK" dirty="0" smtClean="0"/>
              <a:t>Åbent hus</a:t>
            </a:r>
          </a:p>
          <a:p>
            <a:r>
              <a:rPr lang="da-DK" dirty="0" smtClean="0"/>
              <a:t>Uddannelsesaften</a:t>
            </a:r>
          </a:p>
          <a:p>
            <a:r>
              <a:rPr lang="da-DK" dirty="0" smtClean="0"/>
              <a:t>Karrieremesse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smtClean="0"/>
              <a:t>Individuelle vejledningsplaner med ”IUP” elever.</a:t>
            </a:r>
          </a:p>
          <a:p>
            <a:r>
              <a:rPr lang="da-DK" dirty="0" smtClean="0"/>
              <a:t>Forældremøder</a:t>
            </a:r>
          </a:p>
          <a:p>
            <a:r>
              <a:rPr lang="da-DK" dirty="0" smtClean="0"/>
              <a:t>Møder med skoleledelse og lærer</a:t>
            </a:r>
          </a:p>
          <a:p>
            <a:r>
              <a:rPr lang="da-DK" dirty="0" smtClean="0"/>
              <a:t>Møder vedr. elever på særlige vilkår ift. fx. § praktik. eller arbejdspraktik</a:t>
            </a:r>
          </a:p>
          <a:p>
            <a:r>
              <a:rPr lang="da-DK" dirty="0"/>
              <a:t>PLF SSA+ PLF UDS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69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Grundskole prøvehandlinger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Individuelle samtaler for usikre elever i 9. klasse</a:t>
            </a:r>
          </a:p>
          <a:p>
            <a:endParaRPr lang="da-DK" sz="2400" dirty="0"/>
          </a:p>
          <a:p>
            <a:r>
              <a:rPr lang="da-DK" sz="2400" dirty="0" smtClean="0"/>
              <a:t>Udvidet kollektiv vejledning (workshop) i forhold til EUD og GYM</a:t>
            </a:r>
          </a:p>
          <a:p>
            <a:endParaRPr lang="da-DK" sz="2400" dirty="0"/>
          </a:p>
          <a:p>
            <a:r>
              <a:rPr lang="da-DK" sz="2400" dirty="0" smtClean="0"/>
              <a:t>Udvikling af undervisningsforløb til efterbehandling af erhvervspraktik, samt støtte til afvikling af forløbet.</a:t>
            </a:r>
          </a:p>
          <a:p>
            <a:endParaRPr lang="da-DK" sz="2400" dirty="0" smtClean="0"/>
          </a:p>
          <a:p>
            <a:r>
              <a:rPr lang="da-DK" sz="2400" dirty="0" smtClean="0"/>
              <a:t>Fortsættelse og udvidelse af Åben virksomhed</a:t>
            </a:r>
          </a:p>
          <a:p>
            <a:endParaRPr lang="da-DK" sz="2400" dirty="0" smtClean="0"/>
          </a:p>
          <a:p>
            <a:r>
              <a:rPr lang="da-DK" sz="2400" dirty="0" smtClean="0"/>
              <a:t>Afprøvning af gruppevejledning i 10. klasse</a:t>
            </a:r>
            <a:r>
              <a:rPr lang="da-DK" sz="1800" dirty="0" smtClean="0"/>
              <a:t>.</a:t>
            </a:r>
          </a:p>
          <a:p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28433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Ungevejledning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sym typeface="Wingdings" panose="05000000000000000000" pitchFamily="2" charset="2"/>
            </a:endParaRPr>
          </a:p>
          <a:p>
            <a:r>
              <a:rPr lang="da-DK" dirty="0" smtClean="0">
                <a:sym typeface="Wingdings" panose="05000000000000000000" pitchFamily="2" charset="2"/>
              </a:rPr>
              <a:t>Alle 15-17 årige skal være i gang.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dirty="0" smtClean="0">
                <a:sym typeface="Wingdings" panose="05000000000000000000" pitchFamily="2" charset="2"/>
              </a:rPr>
              <a:t>Tilbud til 18-24 årige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dirty="0"/>
              <a:t>Limen i KUI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97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- 16-9">
  <a:themeElements>
    <a:clrScheme name="Powerpoint skabe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skabel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skabe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skabelon 16-9.potm" id="{6D316E70-4E03-4150-808C-46F668DCAAC0}" vid="{5EA316A6-9DCB-4382-8013-326DBA64094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16-9</Template>
  <TotalTime>8609</TotalTime>
  <Words>630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Verdana</vt:lpstr>
      <vt:lpstr>Wingdings</vt:lpstr>
      <vt:lpstr>PowerPoint - 16-9</vt:lpstr>
      <vt:lpstr>Skoleudviklingssamtale Ungdommens Uddannelsesvejledning  09.02.2023 </vt:lpstr>
      <vt:lpstr>Dagsorden</vt:lpstr>
      <vt:lpstr>Ungdommens uddannelsesvejledning</vt:lpstr>
      <vt:lpstr>De seks strategiske mål Folkeskolen i Aabenraa kommune – sammen om et trygt og fagligt fundament for Det gode liv </vt:lpstr>
      <vt:lpstr>2020+2021 </vt:lpstr>
      <vt:lpstr>2022/2023</vt:lpstr>
      <vt:lpstr>Grundskolen</vt:lpstr>
      <vt:lpstr>Grundskole prøvehandlinger</vt:lpstr>
      <vt:lpstr>Ungevejledning</vt:lpstr>
      <vt:lpstr>Ungevejledning</vt:lpstr>
      <vt:lpstr>Ungevejledning</vt:lpstr>
      <vt:lpstr>Fokus fremadrettet</vt:lpstr>
      <vt:lpstr>Fremadrettede aftaler mellem UU  og forvaltningen </vt:lpstr>
    </vt:vector>
  </TitlesOfParts>
  <Company>Aabenraa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skabelon 16-9</dc:title>
  <dc:creator>Michael Juul Therkelsen</dc:creator>
  <cp:lastModifiedBy>Birgitta Huusmann Jakobsen</cp:lastModifiedBy>
  <cp:revision>561</cp:revision>
  <cp:lastPrinted>2017-07-31T07:07:35Z</cp:lastPrinted>
  <dcterms:created xsi:type="dcterms:W3CDTF">2020-09-10T11:05:38Z</dcterms:created>
  <dcterms:modified xsi:type="dcterms:W3CDTF">2023-03-31T08:40:27Z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929e4059-787e-47e7-aad3-9dbdde822a57</vt:lpwstr>
  </property>
</Properties>
</file>